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AppleSDGothicNeoSB00" panose="02000503000000000000" pitchFamily="2" charset="-127"/>
      <p:regular r:id="rId21"/>
    </p:embeddedFont>
    <p:embeddedFont>
      <p:font typeface="Noto Sans KR Medium" panose="020B0200000000000000" pitchFamily="50" charset="-127"/>
      <p:regular r:id="rId22"/>
    </p:embeddedFont>
    <p:embeddedFont>
      <p:font typeface="Malgun Gothic" panose="020B0503020000020004" pitchFamily="50" charset="-127"/>
      <p:regular r:id="rId23"/>
      <p:bold r:id="rId24"/>
    </p:embeddedFont>
    <p:embeddedFont>
      <p:font typeface="Manrope ExtraBold" panose="020B0600000101010101" charset="0"/>
      <p:bold r:id="rId25"/>
    </p:embeddedFont>
    <p:embeddedFont>
      <p:font typeface="Noto Sans" panose="020B0502040504020204" pitchFamily="34" charset="0"/>
      <p:regular r:id="rId26"/>
      <p:bold r:id="rId27"/>
      <p:italic r:id="rId28"/>
      <p:boldItalic r:id="rId29"/>
    </p:embeddedFont>
    <p:embeddedFont>
      <p:font typeface="Noto Sans SemiBold" panose="020B0502040504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960d49ca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960d49ca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960d49c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960d49c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960d49ca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960d49ca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960d49c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960d49c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960d49ca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960d49ca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960d49ca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960d49ca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90bff510d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90bff510d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(자세하게 말하면 논문과 조금 다른 부분이 있긴한데 그냥 넘어갑시다)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/>
              <a:t>해당 논문에서는 먼저, 사용자가 삭제하고자 하는 스타일의 이미지와 그렇지 않은 이미지를 구분하여 라벨링합니다. 이렇게 라벨링된 이미지 데이터셋을 활용하여 보상 모델을 학습합니다. 이 보상 모델은 입력된 이미지가 삭제하고자 하는 스타일과 얼마나 가까운지를 수치로 알려주는 역할을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/>
              <a:t>다음으로, 이 보상 모델의 값을 기반으로 t2i(text-to-image) 모델에서 soft token을 탐색합니다. 여기서 text inversion이란, 삭제하고자 하는 스타일을 가장 잘 나타내는 임베딩 벡터, 즉 soft token을 찾는 과정을 의미합니다. 쉽게 말해, 특정 스타일을 대표하는 단어를 찾는 것이라고 생각하시면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/>
              <a:t>마지막으로, 이렇게 찾아낸 soft token을 사용하여 t2i 모델을 파인튜닝합니다. 이를 통해 t2i 모델이 특정 스타일을 생성하지 않도록, 즉 원하는 스타일을 삭제하도록 유도합니다. </a:t>
            </a:r>
            <a:r>
              <a:rPr lang="ko">
                <a:solidFill>
                  <a:schemeClr val="dk1"/>
                </a:solidFill>
              </a:rPr>
              <a:t>그리고 찾아낸 soft token을 통해, t2i 모델에서 원하는 스타일을 삭제하도록 파인튜닝합니다.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저희는 이 논문을 리뷰하면서, 웹툰의 경우 이미 작가별로 그림 스타일이 분류되어 있기 때문에, 이러한 보상 모델을 학습하기 위한 데이터셋을 구축하기 용이하다는 점에 주목했습니다. 만약 t2i 모델에 특정 작가의 화풍이 학습되어 있다면, 이 방법을 응용하여 적은 리소스로 해당 화풍을 제거하거나 수정할 수 있을 것으로 기대됩니다.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90bff510d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90bff510d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네이버는 웹툰 생성 AI 툴에서 저작권 문제를 해결하기 위해 작가별 맞춤형 AI 생성 툴을 개발하고 있다고 2023년 8월 밝혔습니다. 이 작가별 AI 생성 툴은 타인의 저작물을 사용하여 학습하는 것을 방지하기 위해 작가 별 작가 자신의 그림 데이터와 저작권 문제가 없는 그림 데이터를 활용하여 학습됩니다. 이 외에도 웹툰 관련 산업에서는 생성형 웹툰 창작 AI의 저작권 문제를 해결하기 위한 다양한 해결 방안이 제시되고 있습니다.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03da58fe2_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03da58fe2_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78331f9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78331f9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비대면 진행 매주 월요일 밤 9시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90bff510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90bff510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비대면 진행 매주 월요일 밤 9시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6ba5c035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6ba5c035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15b2ad96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15b2ad96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97257542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97257542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97257542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972575427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972575427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972575427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90bff510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90bff510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khoury.northeastern.edu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baulab.inf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adenFiotto-Kaufman" TargetMode="External"/><Relationship Id="rId5" Type="http://schemas.openxmlformats.org/officeDocument/2006/relationships/hyperlink" Target="https://joaanna.github.io/" TargetMode="External"/><Relationship Id="rId4" Type="http://schemas.openxmlformats.org/officeDocument/2006/relationships/hyperlink" Target="https://rohitgandikota.github.io/" TargetMode="External"/><Relationship Id="rId9" Type="http://schemas.openxmlformats.org/officeDocument/2006/relationships/hyperlink" Target="https://www.csail.mit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15450"/>
            <a:ext cx="1253400" cy="5236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124300" y="15450"/>
            <a:ext cx="68100" cy="19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751675" y="2812900"/>
            <a:ext cx="5506800" cy="2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CUAI 프로젝트 NLP 2팀</a:t>
            </a:r>
            <a:endParaRPr sz="30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rgbClr val="19264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Manrope Medium"/>
                <a:sym typeface="Manrope Medium"/>
              </a:rPr>
              <a:t>2024.11.26</a:t>
            </a:r>
            <a:endParaRPr sz="1600" dirty="0">
              <a:solidFill>
                <a:srgbClr val="19264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Manrope Medium"/>
              <a:sym typeface="Manrope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9264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Manrope Medium"/>
              <a:sym typeface="Manrope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9264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Manrope Medium"/>
              <a:sym typeface="Manrope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rgbClr val="19264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Manrope Medium"/>
                <a:sym typeface="Manrope Medium"/>
              </a:rPr>
              <a:t>발표자: 박지후</a:t>
            </a:r>
            <a:endParaRPr sz="30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/>
        </p:nvSpPr>
        <p:spPr>
          <a:xfrm>
            <a:off x="1387450" y="1033875"/>
            <a:ext cx="5997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500"/>
              <a:buFont typeface="Noto Sans SemiBold"/>
              <a:buChar char="-"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모델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1449650" y="407825"/>
            <a:ext cx="626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개념지우기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3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 구체적인 방법 소개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085" y="1392237"/>
            <a:ext cx="5914228" cy="28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3327688" y="1033863"/>
            <a:ext cx="381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50" b="1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text-to-image diffusion model</a:t>
            </a:r>
            <a:endParaRPr sz="2300">
              <a:solidFill>
                <a:srgbClr val="595959"/>
              </a:solidFill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663" y="1629050"/>
            <a:ext cx="3816884" cy="4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/>
        </p:nvSpPr>
        <p:spPr>
          <a:xfrm>
            <a:off x="1387450" y="1033875"/>
            <a:ext cx="5997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- 사용 데이터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1449650" y="407825"/>
            <a:ext cx="626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개념지우기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3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 구체적인 방법 소개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4">
            <a:alphaModFix/>
          </a:blip>
          <a:srcRect l="2540" r="-2539"/>
          <a:stretch/>
        </p:blipFill>
        <p:spPr>
          <a:xfrm>
            <a:off x="2693559" y="4394082"/>
            <a:ext cx="4966083" cy="24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2513" y="1835533"/>
            <a:ext cx="5828176" cy="2143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1952925" y="1475250"/>
            <a:ext cx="3349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‘반고흐’ 프롬프트 data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1952925" y="3979225"/>
            <a:ext cx="7390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esd_diffusers 모델 학습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/>
        </p:nvSpPr>
        <p:spPr>
          <a:xfrm>
            <a:off x="1387450" y="1033875"/>
            <a:ext cx="5997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500"/>
              <a:buFont typeface="Noto Sans SemiBold"/>
              <a:buChar char="-"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결과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1449650" y="407825"/>
            <a:ext cx="626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개념지우기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3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 구체적인 방법 소개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950" y="1980701"/>
            <a:ext cx="4657857" cy="18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1851703" y="1414875"/>
            <a:ext cx="40083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생성형 이미지 생성- </a:t>
            </a:r>
            <a:r>
              <a:rPr lang="ko" sz="1800" b="1">
                <a:solidFill>
                  <a:srgbClr val="595959"/>
                </a:solidFill>
              </a:rPr>
              <a:t>Original model </a:t>
            </a:r>
            <a:endParaRPr sz="1800" b="1">
              <a:solidFill>
                <a:srgbClr val="595959"/>
              </a:solidFill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002" y="1676418"/>
            <a:ext cx="2964849" cy="2728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/>
        </p:nvSpPr>
        <p:spPr>
          <a:xfrm>
            <a:off x="1851700" y="3899100"/>
            <a:ext cx="38898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</a:rPr>
              <a:t>image of a cat in the style of Van Gogh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/>
        </p:nvSpPr>
        <p:spPr>
          <a:xfrm>
            <a:off x="1387450" y="1033875"/>
            <a:ext cx="5997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500"/>
              <a:buFont typeface="Noto Sans SemiBold"/>
              <a:buChar char="-"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결과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1449650" y="407825"/>
            <a:ext cx="626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개념지우기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3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 구체적인 방법 소개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1851703" y="1414875"/>
            <a:ext cx="40083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생성형 이미지 생성- </a:t>
            </a:r>
            <a:r>
              <a:rPr lang="ko" sz="1800" b="1">
                <a:solidFill>
                  <a:srgbClr val="595959"/>
                </a:solidFill>
              </a:rPr>
              <a:t>Erasing model </a:t>
            </a:r>
            <a:endParaRPr sz="1800" b="1">
              <a:solidFill>
                <a:srgbClr val="595959"/>
              </a:solidFill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1851700" y="3899100"/>
            <a:ext cx="38898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</a:rPr>
              <a:t>image of a cat in the style of Van Gogh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775" y="1962150"/>
            <a:ext cx="4420138" cy="19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000" y="1813850"/>
            <a:ext cx="2800575" cy="28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1449650" y="407825"/>
            <a:ext cx="626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개념지우기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3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 구체적인 방법 소개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1543350" y="3795463"/>
            <a:ext cx="1253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595959"/>
                </a:solidFill>
              </a:rPr>
              <a:t>Erasing </a:t>
            </a:r>
            <a:endParaRPr sz="18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595959"/>
                </a:solidFill>
              </a:rPr>
              <a:t>model</a:t>
            </a:r>
            <a:r>
              <a:rPr lang="ko" sz="1800">
                <a:solidFill>
                  <a:srgbClr val="595959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753" y="1400398"/>
            <a:ext cx="1693901" cy="15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1787" y="1400395"/>
            <a:ext cx="1693901" cy="155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5653" y="1400397"/>
            <a:ext cx="1693901" cy="15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0794" y="3178573"/>
            <a:ext cx="1693828" cy="170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1827" y="3178573"/>
            <a:ext cx="1693828" cy="170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5694" y="3178573"/>
            <a:ext cx="1693828" cy="170927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1454950" y="1962150"/>
            <a:ext cx="1253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595959"/>
                </a:solidFill>
              </a:rPr>
              <a:t>Original </a:t>
            </a:r>
            <a:endParaRPr sz="18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595959"/>
                </a:solidFill>
              </a:rPr>
              <a:t>model</a:t>
            </a:r>
            <a:r>
              <a:rPr lang="ko" sz="1800">
                <a:solidFill>
                  <a:srgbClr val="595959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2666375" y="851275"/>
            <a:ext cx="2116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 of sunflower 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 the style of Van Gogh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95959"/>
              </a:solidFill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4630772" y="851275"/>
            <a:ext cx="2210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 of scream boy 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 the style of Van Gogh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95959"/>
              </a:solidFill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6720353" y="851275"/>
            <a:ext cx="2116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 of room 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 the style of Van Gogh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95959"/>
              </a:solidFill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1387450" y="1033875"/>
            <a:ext cx="5997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500"/>
              <a:buFont typeface="Noto Sans SemiBold"/>
              <a:buChar char="-"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결과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 txBox="1"/>
          <p:nvPr/>
        </p:nvSpPr>
        <p:spPr>
          <a:xfrm>
            <a:off x="1449650" y="407825"/>
            <a:ext cx="626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개념지우기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3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 구체적인 방법 소개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2552114" y="932950"/>
            <a:ext cx="20964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 of a cat 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 the style of Marvel Comics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95959"/>
              </a:solidFill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4492273" y="932950"/>
            <a:ext cx="23913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 of a dog 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 the style of Marvel Comics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95959"/>
              </a:solidFill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6627148" y="932950"/>
            <a:ext cx="20964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 of New York 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 the style of Marvel Comics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95959"/>
              </a:solidFill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537" y="3253135"/>
            <a:ext cx="1677711" cy="163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076" y="3253135"/>
            <a:ext cx="1677711" cy="163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1353" y="3253135"/>
            <a:ext cx="1677711" cy="163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6673" y="1505302"/>
            <a:ext cx="1672955" cy="163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8450" y="1505302"/>
            <a:ext cx="1672955" cy="163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3722" y="1505302"/>
            <a:ext cx="1672955" cy="163040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1543350" y="3795463"/>
            <a:ext cx="1253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595959"/>
                </a:solidFill>
              </a:rPr>
              <a:t>Erasing </a:t>
            </a:r>
            <a:endParaRPr sz="18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595959"/>
                </a:solidFill>
              </a:rPr>
              <a:t>model</a:t>
            </a:r>
            <a:r>
              <a:rPr lang="ko" sz="1800">
                <a:solidFill>
                  <a:srgbClr val="595959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1454950" y="1962150"/>
            <a:ext cx="1253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595959"/>
                </a:solidFill>
              </a:rPr>
              <a:t>Original </a:t>
            </a:r>
            <a:endParaRPr sz="1800" b="1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595959"/>
                </a:solidFill>
              </a:rPr>
              <a:t>model</a:t>
            </a:r>
            <a:r>
              <a:rPr lang="ko" sz="1800">
                <a:solidFill>
                  <a:srgbClr val="595959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1387450" y="1033875"/>
            <a:ext cx="5997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500"/>
              <a:buFont typeface="Noto Sans SemiBold"/>
              <a:buChar char="-"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결과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3565175" y="404700"/>
            <a:ext cx="5676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</a:rPr>
              <a:t>‘Marvel Comics’ 프롬프트 생성 후, 모델 학습 추가 진행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/>
        </p:nvSpPr>
        <p:spPr>
          <a:xfrm>
            <a:off x="1387450" y="1033875"/>
            <a:ext cx="5997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500"/>
              <a:buFont typeface="Noto Sans SemiBold"/>
              <a:buChar char="-"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reward이용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8"/>
          <p:cNvSpPr txBox="1"/>
          <p:nvPr/>
        </p:nvSpPr>
        <p:spPr>
          <a:xfrm>
            <a:off x="1449650" y="407825"/>
            <a:ext cx="55068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reward이용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3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 구체적인 방법 소개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pic>
        <p:nvPicPr>
          <p:cNvPr id="287" name="Google Shape;2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400" y="407823"/>
            <a:ext cx="4744524" cy="287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725" y="3868113"/>
            <a:ext cx="1325050" cy="8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9650" y="3879420"/>
            <a:ext cx="1253400" cy="79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1351" y="3861196"/>
            <a:ext cx="1402551" cy="80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5925" y="3879412"/>
            <a:ext cx="1402560" cy="79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8"/>
          <p:cNvCxnSpPr>
            <a:stCxn id="288" idx="3"/>
            <a:endCxn id="289" idx="1"/>
          </p:cNvCxnSpPr>
          <p:nvPr/>
        </p:nvCxnSpPr>
        <p:spPr>
          <a:xfrm>
            <a:off x="3066775" y="4274613"/>
            <a:ext cx="43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28"/>
          <p:cNvCxnSpPr>
            <a:stCxn id="289" idx="3"/>
            <a:endCxn id="291" idx="1"/>
          </p:cNvCxnSpPr>
          <p:nvPr/>
        </p:nvCxnSpPr>
        <p:spPr>
          <a:xfrm>
            <a:off x="4753050" y="4274616"/>
            <a:ext cx="43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28"/>
          <p:cNvCxnSpPr>
            <a:stCxn id="291" idx="3"/>
            <a:endCxn id="290" idx="1"/>
          </p:cNvCxnSpPr>
          <p:nvPr/>
        </p:nvCxnSpPr>
        <p:spPr>
          <a:xfrm rot="10800000" flipH="1">
            <a:off x="6588484" y="4265612"/>
            <a:ext cx="432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/>
        </p:nvSpPr>
        <p:spPr>
          <a:xfrm>
            <a:off x="1387450" y="1033875"/>
            <a:ext cx="5997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500"/>
              <a:buFont typeface="Noto Sans SemiBold"/>
              <a:buChar char="-"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지난 AI 웹툰 활용 논란 이후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저작권 문제를 해소하기 위해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작가 별 맞춤형 AI 생성 툴 개발 착수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1449650" y="407825"/>
            <a:ext cx="55068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네이버의 웹툰 AI 연구 진행방향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4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 국내 웹툰 산업에서의 AI 활용 동향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575" y="1033875"/>
            <a:ext cx="3625400" cy="33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1387450" y="2067175"/>
            <a:ext cx="59976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500"/>
              <a:buFont typeface="Noto Sans SemiBold"/>
              <a:buChar char="-"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작가 별 작가 자신의 그림 데이터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+저작권 문제가 없는 그림 데이터를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활용한 생성 툴 연구 진행중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/>
          <p:nvPr/>
        </p:nvSpPr>
        <p:spPr>
          <a:xfrm>
            <a:off x="0" y="-15450"/>
            <a:ext cx="1253400" cy="5236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/>
          <p:nvPr/>
        </p:nvSpPr>
        <p:spPr>
          <a:xfrm>
            <a:off x="124300" y="15450"/>
            <a:ext cx="68100" cy="19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 txBox="1"/>
          <p:nvPr/>
        </p:nvSpPr>
        <p:spPr>
          <a:xfrm>
            <a:off x="1751675" y="2812900"/>
            <a:ext cx="5506800" cy="2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감사합니다</a:t>
            </a:r>
            <a:endParaRPr sz="30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15450"/>
            <a:ext cx="1253400" cy="51591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124300" y="15450"/>
            <a:ext cx="68100" cy="19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751675" y="336750"/>
            <a:ext cx="55068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팀원 소개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877900" y="1527650"/>
            <a:ext cx="4127100" cy="23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19264B"/>
                </a:solidFill>
                <a:latin typeface="+mn-ea"/>
                <a:ea typeface="+mn-ea"/>
                <a:cs typeface="Manrope Medium"/>
                <a:sym typeface="Manrope Medium"/>
              </a:rPr>
              <a:t>소프트웨어학과 </a:t>
            </a:r>
            <a:r>
              <a:rPr lang="ko" sz="1500" b="1" dirty="0">
                <a:solidFill>
                  <a:srgbClr val="19264B"/>
                </a:solidFill>
                <a:latin typeface="+mn-ea"/>
                <a:ea typeface="+mn-ea"/>
                <a:cs typeface="Manrope"/>
                <a:sym typeface="Manrope"/>
              </a:rPr>
              <a:t>권하연</a:t>
            </a:r>
            <a:endParaRPr sz="1500" b="1" dirty="0">
              <a:solidFill>
                <a:srgbClr val="19264B"/>
              </a:solidFill>
              <a:latin typeface="+mn-ea"/>
              <a:ea typeface="+mn-ea"/>
              <a:cs typeface="Manrope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19264B"/>
                </a:solidFill>
                <a:latin typeface="+mn-ea"/>
                <a:ea typeface="+mn-ea"/>
                <a:cs typeface="Manrope Medium"/>
                <a:sym typeface="Manrope Medium"/>
              </a:rPr>
              <a:t>미디어커뮤니케이션학부 </a:t>
            </a:r>
            <a:r>
              <a:rPr lang="ko" sz="1500" b="1" dirty="0">
                <a:solidFill>
                  <a:srgbClr val="19264B"/>
                </a:solidFill>
                <a:latin typeface="+mn-ea"/>
                <a:ea typeface="+mn-ea"/>
                <a:cs typeface="Manrope"/>
                <a:sym typeface="Manrope"/>
              </a:rPr>
              <a:t>김지호</a:t>
            </a:r>
            <a:endParaRPr sz="1500" b="1" dirty="0">
              <a:solidFill>
                <a:srgbClr val="19264B"/>
              </a:solidFill>
              <a:latin typeface="+mn-ea"/>
              <a:ea typeface="+mn-ea"/>
              <a:cs typeface="Manrope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19264B"/>
                </a:solidFill>
                <a:latin typeface="+mn-ea"/>
                <a:ea typeface="+mn-ea"/>
                <a:cs typeface="Manrope Medium"/>
                <a:sym typeface="Manrope Medium"/>
              </a:rPr>
              <a:t>응용통계학과 </a:t>
            </a:r>
            <a:r>
              <a:rPr lang="ko" sz="1500" b="1" dirty="0">
                <a:solidFill>
                  <a:srgbClr val="19264B"/>
                </a:solidFill>
                <a:latin typeface="+mn-ea"/>
                <a:ea typeface="+mn-ea"/>
                <a:cs typeface="Manrope"/>
                <a:sym typeface="Manrope"/>
              </a:rPr>
              <a:t>박지후</a:t>
            </a:r>
            <a:endParaRPr sz="1500" b="1" dirty="0">
              <a:solidFill>
                <a:srgbClr val="19264B"/>
              </a:solidFill>
              <a:latin typeface="+mn-ea"/>
              <a:ea typeface="+mn-ea"/>
              <a:cs typeface="Manrope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19264B"/>
                </a:solidFill>
                <a:latin typeface="+mn-ea"/>
                <a:ea typeface="+mn-ea"/>
                <a:cs typeface="Manrope Medium"/>
                <a:sym typeface="Manrope Medium"/>
              </a:rPr>
              <a:t>소프트웨어학과 </a:t>
            </a:r>
            <a:r>
              <a:rPr lang="ko" sz="1500" b="1" dirty="0">
                <a:solidFill>
                  <a:srgbClr val="19264B"/>
                </a:solidFill>
                <a:latin typeface="+mn-ea"/>
                <a:ea typeface="+mn-ea"/>
                <a:cs typeface="Manrope"/>
                <a:sym typeface="Manrope"/>
              </a:rPr>
              <a:t>오재환</a:t>
            </a:r>
            <a:endParaRPr sz="1500" b="1" dirty="0">
              <a:solidFill>
                <a:srgbClr val="19264B"/>
              </a:solidFill>
              <a:latin typeface="+mn-ea"/>
              <a:ea typeface="+mn-ea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9264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Manrope Medium"/>
              <a:sym typeface="Manrope Medium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638738" y="1463187"/>
            <a:ext cx="3352300" cy="25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15450"/>
            <a:ext cx="1253400" cy="51591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124300" y="15450"/>
            <a:ext cx="68100" cy="19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1751675" y="336750"/>
            <a:ext cx="55068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목차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817300" y="1044150"/>
            <a:ext cx="6367500" cy="26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800"/>
              <a:buFont typeface="Malgun Gothic"/>
              <a:buAutoNum type="arabicPeriod"/>
            </a:pPr>
            <a:r>
              <a:rPr lang="ko" sz="18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1800" b="1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800"/>
              <a:buFont typeface="Malgun Gothic"/>
              <a:buAutoNum type="arabicPeriod"/>
            </a:pPr>
            <a:r>
              <a:rPr lang="ko" sz="18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 관점에서의 저작권 보호</a:t>
            </a:r>
            <a:endParaRPr sz="1800" b="1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800"/>
              <a:buFont typeface="Malgun Gothic"/>
              <a:buAutoNum type="arabicPeriod"/>
            </a:pPr>
            <a:r>
              <a:rPr lang="ko" sz="18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구체적인 방법 소개</a:t>
            </a:r>
            <a:endParaRPr sz="1800" b="1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800"/>
              <a:buFont typeface="Malgun Gothic"/>
              <a:buChar char="-"/>
            </a:pPr>
            <a:r>
              <a:rPr lang="ko" sz="18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개념지우기</a:t>
            </a:r>
            <a:endParaRPr sz="1800" b="1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800"/>
              <a:buFont typeface="Malgun Gothic"/>
              <a:buChar char="-"/>
            </a:pPr>
            <a:r>
              <a:rPr lang="ko" sz="18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reward 모델 학습</a:t>
            </a:r>
            <a:endParaRPr sz="1800" b="1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800"/>
              <a:buFont typeface="Malgun Gothic"/>
              <a:buAutoNum type="arabicPeriod"/>
            </a:pPr>
            <a:r>
              <a:rPr lang="ko" sz="1800" b="1">
                <a:solidFill>
                  <a:srgbClr val="19264B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웹툰 산업에서의 AI 활용 동향 </a:t>
            </a:r>
            <a:endParaRPr sz="1800" b="1">
              <a:solidFill>
                <a:srgbClr val="1926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1611650" y="2954825"/>
            <a:ext cx="7291200" cy="870600"/>
          </a:xfrm>
          <a:prstGeom prst="rect">
            <a:avLst/>
          </a:prstGeom>
          <a:noFill/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후반부로 갈수록 AI 이용 자체에 대한 평가는 긍정적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그러나 </a:t>
            </a:r>
            <a:r>
              <a:rPr lang="ko" b="1" u="sng"/>
              <a:t>여전히 저작권에 대한 부정적 시각</a:t>
            </a:r>
            <a:r>
              <a:rPr lang="ko"/>
              <a:t>은 후반부까지 이어짐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1611650" y="1509550"/>
            <a:ext cx="7291200" cy="1285800"/>
          </a:xfrm>
          <a:prstGeom prst="rect">
            <a:avLst/>
          </a:prstGeom>
          <a:noFill/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Noto Sans"/>
              <a:buChar char="-"/>
            </a:pPr>
            <a:r>
              <a:rPr lang="ko">
                <a:solidFill>
                  <a:srgbClr val="19264B"/>
                </a:solidFill>
                <a:latin typeface="Noto Sans"/>
                <a:ea typeface="Noto Sans"/>
                <a:cs typeface="Noto Sans"/>
                <a:sym typeface="Noto Sans"/>
              </a:rPr>
              <a:t>데이터 수집 :  1회차부터 70회차까지 댓글 19,303개</a:t>
            </a:r>
            <a:endParaRPr>
              <a:solidFill>
                <a:srgbClr val="19264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Noto Sans"/>
              <a:buChar char="-"/>
            </a:pPr>
            <a:r>
              <a:rPr lang="ko">
                <a:solidFill>
                  <a:srgbClr val="19264B"/>
                </a:solidFill>
                <a:latin typeface="Noto Sans"/>
                <a:ea typeface="Noto Sans"/>
                <a:cs typeface="Noto Sans"/>
                <a:sym typeface="Noto Sans"/>
              </a:rPr>
              <a:t>대댓글 미포함</a:t>
            </a:r>
            <a:endParaRPr>
              <a:solidFill>
                <a:srgbClr val="19264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Noto Sans"/>
              <a:buChar char="-"/>
            </a:pPr>
            <a:r>
              <a:rPr lang="ko">
                <a:solidFill>
                  <a:srgbClr val="19264B"/>
                </a:solidFill>
                <a:latin typeface="Noto Sans"/>
                <a:ea typeface="Noto Sans"/>
                <a:cs typeface="Noto Sans"/>
                <a:sym typeface="Noto Sans"/>
              </a:rPr>
              <a:t>구간 분리 : AI 관련 댓글 빈도에 따른 세 구간 설정</a:t>
            </a:r>
            <a:endParaRPr>
              <a:solidFill>
                <a:srgbClr val="19264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Noto Sans"/>
              <a:buChar char="-"/>
            </a:pPr>
            <a:r>
              <a:rPr lang="ko">
                <a:solidFill>
                  <a:srgbClr val="19264B"/>
                </a:solidFill>
                <a:latin typeface="Noto Sans"/>
                <a:ea typeface="Noto Sans"/>
                <a:cs typeface="Noto Sans"/>
                <a:sym typeface="Noto Sans"/>
              </a:rPr>
              <a:t>분석 기법 : 감성 분석, 연관어 분석, LDA 토픽 모델링</a:t>
            </a:r>
            <a:endParaRPr sz="1300"/>
          </a:p>
        </p:txBody>
      </p:sp>
      <p:sp>
        <p:nvSpPr>
          <p:cNvPr id="83" name="Google Shape;83;p16"/>
          <p:cNvSpPr/>
          <p:nvPr/>
        </p:nvSpPr>
        <p:spPr>
          <a:xfrm>
            <a:off x="1611650" y="764200"/>
            <a:ext cx="7291200" cy="540600"/>
          </a:xfrm>
          <a:prstGeom prst="rect">
            <a:avLst/>
          </a:prstGeom>
          <a:noFill/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665000" y="845175"/>
            <a:ext cx="732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AI 기술이 웹툰 산업에 미치는 영향과 상생 방안 모색 : 네이버 웹툰 댓글 분석을 중심으로</a:t>
            </a:r>
            <a:endParaRPr dirty="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1749800" y="559450"/>
            <a:ext cx="709800" cy="35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 주제 ]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749800" y="1337775"/>
            <a:ext cx="709800" cy="28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 방법 ]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1749800" y="2825375"/>
            <a:ext cx="709800" cy="28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 결론 ]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789350" y="4023900"/>
            <a:ext cx="533700" cy="41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2398375" y="3984900"/>
            <a:ext cx="630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이미지 생성 AI로부터 저작권을 보호하려는 연구 탐색</a:t>
            </a:r>
            <a:endParaRPr sz="2000" b="1" dirty="0">
              <a:solidFill>
                <a:srgbClr val="19264B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프로젝트 개요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2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기술적 관점에서의 저작권 보호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500" y="1115226"/>
            <a:ext cx="7290827" cy="332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449650" y="407825"/>
            <a:ext cx="626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Survey Paper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2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기술적 관점에서의 저작권 보호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515950" y="407825"/>
            <a:ext cx="626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모델에서의 저작권 보호방법론</a:t>
            </a:r>
            <a:endParaRPr sz="24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157438" y="1055238"/>
            <a:ext cx="18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9264B"/>
                </a:solidFill>
              </a:rPr>
              <a:t>학습단계</a:t>
            </a:r>
            <a:endParaRPr sz="1800">
              <a:solidFill>
                <a:srgbClr val="19264B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602325" y="1055238"/>
            <a:ext cx="11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9264B"/>
                </a:solidFill>
              </a:rPr>
              <a:t>추론단계</a:t>
            </a:r>
            <a:endParaRPr sz="1800">
              <a:solidFill>
                <a:srgbClr val="19264B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1350725" y="1802213"/>
            <a:ext cx="11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9264B"/>
                </a:solidFill>
              </a:rPr>
              <a:t>GAN</a:t>
            </a:r>
            <a:endParaRPr sz="1800">
              <a:solidFill>
                <a:srgbClr val="19264B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350725" y="3125438"/>
            <a:ext cx="11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9264B"/>
                </a:solidFill>
              </a:rPr>
              <a:t>Diffusion</a:t>
            </a:r>
            <a:endParaRPr sz="1800">
              <a:solidFill>
                <a:srgbClr val="19264B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620750" y="1567463"/>
            <a:ext cx="298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올바른 정보 추출 방해</a:t>
            </a:r>
            <a:endParaRPr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생성된이미지에 왜곡을 최대화하여 원본 보호</a:t>
            </a:r>
            <a:endParaRPr>
              <a:solidFill>
                <a:srgbClr val="19264B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620750" y="2902963"/>
            <a:ext cx="3464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적대적 예제를 찾아 분포에서 벗어난 샘플로 생성</a:t>
            </a:r>
            <a:endParaRPr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원본과 다른 잠재표현을 가지고 편집과정 방해</a:t>
            </a:r>
            <a:endParaRPr>
              <a:solidFill>
                <a:srgbClr val="19264B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854100" y="1567463"/>
            <a:ext cx="298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FGSM를 활용해 적대적 예제를 생성하여 교란. 학습 과정에서 균형을 깨뜨림</a:t>
            </a:r>
            <a:endParaRPr>
              <a:solidFill>
                <a:srgbClr val="19264B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907450" y="2795263"/>
            <a:ext cx="2983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예술작품 학습시 스타일을 제거하고 학습</a:t>
            </a:r>
            <a:endParaRPr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범용적 교란</a:t>
            </a:r>
            <a:endParaRPr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학습성능 저하로 고품질 이미지 생성방해</a:t>
            </a:r>
            <a:endParaRPr>
              <a:solidFill>
                <a:srgbClr val="19264B"/>
              </a:solidFill>
            </a:endParaRPr>
          </a:p>
        </p:txBody>
      </p:sp>
      <p:cxnSp>
        <p:nvCxnSpPr>
          <p:cNvPr id="121" name="Google Shape;121;p18"/>
          <p:cNvCxnSpPr/>
          <p:nvPr/>
        </p:nvCxnSpPr>
        <p:spPr>
          <a:xfrm>
            <a:off x="1677500" y="2616575"/>
            <a:ext cx="712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/>
          <p:nvPr/>
        </p:nvCxnSpPr>
        <p:spPr>
          <a:xfrm>
            <a:off x="1677500" y="1474775"/>
            <a:ext cx="712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8"/>
          <p:cNvCxnSpPr/>
          <p:nvPr/>
        </p:nvCxnSpPr>
        <p:spPr>
          <a:xfrm rot="10800000">
            <a:off x="5907450" y="1055150"/>
            <a:ext cx="0" cy="304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8"/>
          <p:cNvCxnSpPr/>
          <p:nvPr/>
        </p:nvCxnSpPr>
        <p:spPr>
          <a:xfrm rot="10800000">
            <a:off x="2674100" y="1055150"/>
            <a:ext cx="0" cy="304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8"/>
          <p:cNvSpPr txBox="1"/>
          <p:nvPr/>
        </p:nvSpPr>
        <p:spPr>
          <a:xfrm>
            <a:off x="3864800" y="4236075"/>
            <a:ext cx="494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9264B"/>
                </a:solidFill>
              </a:rPr>
              <a:t>=&gt; 그러나 일반화 X, 변화에 취약</a:t>
            </a:r>
            <a:endParaRPr sz="1800">
              <a:solidFill>
                <a:srgbClr val="19264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2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기술적 관점에서의 저작권 보호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515950" y="407825"/>
            <a:ext cx="626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워터마크를 이용한 저작권 보호방법론</a:t>
            </a:r>
            <a:endParaRPr sz="24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515950" y="1001900"/>
            <a:ext cx="771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*워터마크 : 저작권이 있는 데이터를 보호하기 위해 특정 "식별 가능한 정보"를 삽입하는 기술</a:t>
            </a:r>
            <a:endParaRPr dirty="0">
              <a:solidFill>
                <a:srgbClr val="19264B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1515938" y="1844200"/>
            <a:ext cx="2012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19264B"/>
                </a:solidFill>
              </a:rPr>
              <a:t>텍스트-이미지 생성</a:t>
            </a:r>
            <a:endParaRPr sz="1600">
              <a:solidFill>
                <a:srgbClr val="19264B"/>
              </a:solidFill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1484050" y="2536075"/>
            <a:ext cx="1874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19264B"/>
                </a:solidFill>
              </a:rPr>
              <a:t>DiffusionShield</a:t>
            </a:r>
            <a:endParaRPr sz="1600">
              <a:solidFill>
                <a:srgbClr val="19264B"/>
              </a:solidFill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3588800" y="1627825"/>
            <a:ext cx="4967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 sz="1200">
                <a:solidFill>
                  <a:srgbClr val="19264B"/>
                </a:solidFill>
              </a:rPr>
              <a:t>캡션에 대응하는 트리거를 삽입</a:t>
            </a:r>
            <a:endParaRPr sz="1200"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 sz="1200">
                <a:solidFill>
                  <a:srgbClr val="19264B"/>
                </a:solidFill>
              </a:rPr>
              <a:t>워터마크를 이미지의 스타일이나 객체보다 우선적으로 학습하여 구분하도록함</a:t>
            </a:r>
            <a:endParaRPr sz="1200">
              <a:solidFill>
                <a:srgbClr val="19264B"/>
              </a:solidFill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3588797" y="2459125"/>
            <a:ext cx="5136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 sz="1200">
                <a:solidFill>
                  <a:srgbClr val="19264B"/>
                </a:solidFill>
              </a:rPr>
              <a:t>픽셀값을 최적화하여 모델학습 후에도 워터마크가 유지되도록함</a:t>
            </a:r>
            <a:endParaRPr sz="1200">
              <a:solidFill>
                <a:srgbClr val="19264B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1285625" y="3428825"/>
            <a:ext cx="2271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19264B"/>
                </a:solidFill>
              </a:rPr>
              <a:t>DGM 워터마킹 개념</a:t>
            </a:r>
            <a:endParaRPr sz="1600">
              <a:solidFill>
                <a:srgbClr val="19264B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3589750" y="3149125"/>
            <a:ext cx="51360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 sz="1200" b="1">
                <a:solidFill>
                  <a:srgbClr val="19264B"/>
                </a:solidFill>
              </a:rPr>
              <a:t>특정 정보(워터마크)</a:t>
            </a:r>
            <a:r>
              <a:rPr lang="ko" sz="1200">
                <a:solidFill>
                  <a:srgbClr val="19264B"/>
                </a:solidFill>
              </a:rPr>
              <a:t>를 모델이나 생성된 콘텐츠에 삽입하는 기술</a:t>
            </a:r>
            <a:endParaRPr sz="1200"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 sz="1200">
                <a:solidFill>
                  <a:srgbClr val="19264B"/>
                </a:solidFill>
              </a:rPr>
              <a:t>파라미터나 생성된 이미지 등에 워터마크를 삽입하여 생성된 이미지에 모델의 정보를 담도록 함</a:t>
            </a:r>
            <a:endParaRPr sz="1200"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 sz="1200">
                <a:solidFill>
                  <a:srgbClr val="19264B"/>
                </a:solidFill>
              </a:rPr>
              <a:t>이미지만 보고도 사용모델과 원본을 추적할 수 있음</a:t>
            </a:r>
            <a:endParaRPr sz="1200">
              <a:solidFill>
                <a:srgbClr val="19264B"/>
              </a:solidFill>
            </a:endParaRPr>
          </a:p>
        </p:txBody>
      </p:sp>
      <p:cxnSp>
        <p:nvCxnSpPr>
          <p:cNvPr id="142" name="Google Shape;142;p19"/>
          <p:cNvCxnSpPr/>
          <p:nvPr/>
        </p:nvCxnSpPr>
        <p:spPr>
          <a:xfrm>
            <a:off x="3651675" y="1551575"/>
            <a:ext cx="0" cy="28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1570800" y="3034875"/>
            <a:ext cx="691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1480200" y="2388125"/>
            <a:ext cx="709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9"/>
          <p:cNvSpPr txBox="1"/>
          <p:nvPr/>
        </p:nvSpPr>
        <p:spPr>
          <a:xfrm>
            <a:off x="3864800" y="4418625"/>
            <a:ext cx="494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9264B"/>
                </a:solidFill>
              </a:rPr>
              <a:t>=&gt; 역시 일반화 X, 변화에 취약</a:t>
            </a:r>
            <a:endParaRPr sz="1800">
              <a:solidFill>
                <a:srgbClr val="19264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2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기술적 관점에서의 저작권 보호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1515950" y="407825"/>
            <a:ext cx="626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Unlearning과 De-duplication</a:t>
            </a:r>
            <a:endParaRPr sz="24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1515938" y="1844200"/>
            <a:ext cx="201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9264B"/>
                </a:solidFill>
              </a:rPr>
              <a:t>Machine Unlearning </a:t>
            </a:r>
            <a:endParaRPr sz="1800">
              <a:solidFill>
                <a:srgbClr val="19264B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589750" y="1557375"/>
            <a:ext cx="4967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이미 학습한 데이터 중 특정 부분(예: 저작권이 있는 데이터)을 제거하여, 모델의 출력이 마치 해당 데이터를 학습하지 않은 것처럼 만드는 기술</a:t>
            </a:r>
            <a:endParaRPr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GAN : 판별기(Discriminator)가 저작권 데이터를 "거짓(Fake)" 샘플로 인식하도록 수정</a:t>
            </a:r>
            <a:endParaRPr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Diffusion :  노이즈 또는 무해한 조건으로 전환</a:t>
            </a:r>
            <a:endParaRPr>
              <a:solidFill>
                <a:srgbClr val="19264B"/>
              </a:solidFill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1285625" y="3312075"/>
            <a:ext cx="2271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9264B"/>
                </a:solidFill>
              </a:rPr>
              <a:t>Dataset De-duplication</a:t>
            </a:r>
            <a:endParaRPr sz="1800">
              <a:solidFill>
                <a:srgbClr val="19264B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3589750" y="3034875"/>
            <a:ext cx="5136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데이터의 중복으로 인해 모델이 데이터를 암기하고 이를 그대로 생성하는 문제를 해결하기 위한 기술</a:t>
            </a:r>
            <a:endParaRPr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중복이미지 탐색 및 제거</a:t>
            </a:r>
            <a:endParaRPr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다양한 캡션 생성</a:t>
            </a:r>
            <a:endParaRPr>
              <a:solidFill>
                <a:srgbClr val="19264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Char char="-"/>
            </a:pPr>
            <a:r>
              <a:rPr lang="ko">
                <a:solidFill>
                  <a:srgbClr val="19264B"/>
                </a:solidFill>
              </a:rPr>
              <a:t>에포크 수 감소</a:t>
            </a:r>
            <a:endParaRPr>
              <a:solidFill>
                <a:srgbClr val="19264B"/>
              </a:solidFill>
            </a:endParaRPr>
          </a:p>
        </p:txBody>
      </p:sp>
      <p:cxnSp>
        <p:nvCxnSpPr>
          <p:cNvPr id="159" name="Google Shape;159;p20"/>
          <p:cNvCxnSpPr/>
          <p:nvPr/>
        </p:nvCxnSpPr>
        <p:spPr>
          <a:xfrm>
            <a:off x="3651675" y="1551575"/>
            <a:ext cx="0" cy="28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1570800" y="3034875"/>
            <a:ext cx="691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/>
        </p:nvSpPr>
        <p:spPr>
          <a:xfrm>
            <a:off x="1387450" y="1033875"/>
            <a:ext cx="5997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500"/>
              <a:buFont typeface="Noto Sans SemiBold"/>
              <a:buChar char="-"/>
            </a:pPr>
            <a:r>
              <a:rPr lang="ko" sz="1500">
                <a:solidFill>
                  <a:srgbClr val="19264B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모델</a:t>
            </a:r>
            <a:endParaRPr sz="1500">
              <a:solidFill>
                <a:srgbClr val="19264B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0" y="-15450"/>
            <a:ext cx="1253400" cy="5143500"/>
          </a:xfrm>
          <a:prstGeom prst="rect">
            <a:avLst/>
          </a:prstGeom>
          <a:solidFill>
            <a:srgbClr val="19264B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" y="2067175"/>
            <a:ext cx="1113050" cy="3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124300" y="-15450"/>
            <a:ext cx="68100" cy="19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1449650" y="407825"/>
            <a:ext cx="626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개념지우기</a:t>
            </a:r>
            <a:endParaRPr sz="2700"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289750" y="70250"/>
            <a:ext cx="5506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400"/>
              <a:buFont typeface="Manrope ExtraBold"/>
              <a:buAutoNum type="arabicPeriod" startAt="3"/>
            </a:pPr>
            <a:r>
              <a:rPr lang="ko" dirty="0">
                <a:solidFill>
                  <a:srgbClr val="19264B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Manrope ExtraBold"/>
                <a:sym typeface="Manrope ExtraBold"/>
              </a:rPr>
              <a:t> 구체적인 방법 소개</a:t>
            </a:r>
            <a:endParaRPr dirty="0">
              <a:solidFill>
                <a:srgbClr val="19264B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Manrope ExtraBold"/>
              <a:sym typeface="Manrope ExtraBold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3327688" y="1033863"/>
            <a:ext cx="381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595959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2857182" y="1719675"/>
            <a:ext cx="5997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50" b="1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Erasing concepts from Diffusion Model </a:t>
            </a:r>
            <a:endParaRPr sz="2300">
              <a:solidFill>
                <a:srgbClr val="595959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897300" y="2093850"/>
            <a:ext cx="6680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Rohit Gandikota</a:t>
            </a:r>
            <a:r>
              <a:rPr lang="ko" sz="900">
                <a:solidFill>
                  <a:srgbClr val="3C2013"/>
                </a:solidFill>
                <a:highlight>
                  <a:schemeClr val="lt1"/>
                </a:highlight>
              </a:rPr>
              <a:t>*1</a:t>
            </a: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</a:rPr>
              <a:t>, </a:t>
            </a: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Joanna Materzyńska</a:t>
            </a:r>
            <a:r>
              <a:rPr lang="ko" sz="900">
                <a:solidFill>
                  <a:srgbClr val="3C2013"/>
                </a:solidFill>
                <a:highlight>
                  <a:schemeClr val="lt1"/>
                </a:highlight>
              </a:rPr>
              <a:t>*2</a:t>
            </a: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</a:rPr>
              <a:t>, </a:t>
            </a: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Jaden Fiotto-Kaufman</a:t>
            </a:r>
            <a:r>
              <a:rPr lang="ko" sz="900">
                <a:solidFill>
                  <a:srgbClr val="3C2013"/>
                </a:solidFill>
                <a:highlight>
                  <a:schemeClr val="lt1"/>
                </a:highlight>
              </a:rPr>
              <a:t>1</a:t>
            </a: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</a:rPr>
              <a:t>, </a:t>
            </a: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Bau</a:t>
            </a:r>
            <a:r>
              <a:rPr lang="ko" sz="900">
                <a:solidFill>
                  <a:srgbClr val="3C2013"/>
                </a:solidFill>
                <a:highlight>
                  <a:schemeClr val="lt1"/>
                </a:highlight>
              </a:rPr>
              <a:t>1</a:t>
            </a:r>
            <a:endParaRPr sz="900">
              <a:solidFill>
                <a:srgbClr val="3C2013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C2013"/>
                </a:solidFill>
                <a:highlight>
                  <a:schemeClr val="lt1"/>
                </a:highlight>
              </a:rPr>
              <a:t>1</a:t>
            </a: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Northeastern University</a:t>
            </a: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</a:rPr>
              <a:t>, </a:t>
            </a:r>
            <a:r>
              <a:rPr lang="ko" sz="900">
                <a:solidFill>
                  <a:srgbClr val="3C2013"/>
                </a:solidFill>
                <a:highlight>
                  <a:schemeClr val="lt1"/>
                </a:highlight>
              </a:rPr>
              <a:t>2</a:t>
            </a: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CSAIL</a:t>
            </a: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</a:rPr>
              <a:t>; </a:t>
            </a:r>
            <a:r>
              <a:rPr lang="ko" sz="900">
                <a:solidFill>
                  <a:srgbClr val="3C2013"/>
                </a:solidFill>
                <a:highlight>
                  <a:schemeClr val="lt1"/>
                </a:highlight>
              </a:rPr>
              <a:t>*</a:t>
            </a:r>
            <a:r>
              <a:rPr lang="ko" sz="1200">
                <a:solidFill>
                  <a:srgbClr val="3C2013"/>
                </a:solidFill>
                <a:highlight>
                  <a:schemeClr val="lt1"/>
                </a:highlight>
              </a:rPr>
              <a:t>Equal contribution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1648075" y="2986275"/>
            <a:ext cx="3000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Stable Diffusion 모델을 통한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방대한 데이터 세트 모방 훈련</a:t>
            </a:r>
            <a:endParaRPr sz="1200" dirty="0"/>
          </a:p>
        </p:txBody>
      </p:sp>
      <p:sp>
        <p:nvSpPr>
          <p:cNvPr id="175" name="Google Shape;175;p21"/>
          <p:cNvSpPr/>
          <p:nvPr/>
        </p:nvSpPr>
        <p:spPr>
          <a:xfrm>
            <a:off x="4037700" y="3221475"/>
            <a:ext cx="304500" cy="16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6473625" y="3153550"/>
            <a:ext cx="304500" cy="16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6796550" y="3005650"/>
            <a:ext cx="2055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erasing model을 통한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Concept 제거</a:t>
            </a:r>
            <a:endParaRPr sz="1200"/>
          </a:p>
        </p:txBody>
      </p:sp>
      <p:sp>
        <p:nvSpPr>
          <p:cNvPr id="178" name="Google Shape;178;p21"/>
          <p:cNvSpPr txBox="1"/>
          <p:nvPr/>
        </p:nvSpPr>
        <p:spPr>
          <a:xfrm>
            <a:off x="4342200" y="3005650"/>
            <a:ext cx="2055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딥페이크 및 저작권 침해 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문제 발생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Office PowerPoint</Application>
  <PresentationFormat>화면 슬라이드 쇼(16:9)</PresentationFormat>
  <Paragraphs>151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Noto Sans SemiBold</vt:lpstr>
      <vt:lpstr>Noto Sans KR Medium</vt:lpstr>
      <vt:lpstr>Noto Sans</vt:lpstr>
      <vt:lpstr>Courier New</vt:lpstr>
      <vt:lpstr>AppleSDGothicNeoSB00</vt:lpstr>
      <vt:lpstr>Manrope ExtraBold</vt:lpstr>
      <vt:lpstr>Malgun Gothic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권하연</cp:lastModifiedBy>
  <cp:revision>1</cp:revision>
  <dcterms:modified xsi:type="dcterms:W3CDTF">2024-11-25T14:36:42Z</dcterms:modified>
</cp:coreProperties>
</file>